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2BB3ADC-96B9-49E0-8C9E-1786EBB49C3D}">
  <a:tblStyle styleId="{C2BB3ADC-96B9-49E0-8C9E-1786EBB49C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8ff79871df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8ff79871df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" sz="1400">
                <a:highlight>
                  <a:srgbClr val="FFAB40"/>
                </a:highlight>
              </a:rPr>
              <a:t>دانش آموزان یکی یکی تاریخ روز ، فصل و ماه و روز را به هر دو تاریخ ، خورشیدی و میلادی و هدف ها را می خوانند و در دفتر های خود </a:t>
            </a:r>
            <a:r>
              <a:rPr lang="fa" sz="1400">
                <a:highlight>
                  <a:srgbClr val="FFAB40"/>
                </a:highlight>
              </a:rPr>
              <a:t>یادداشت</a:t>
            </a:r>
            <a:r>
              <a:rPr lang="fa" sz="1400">
                <a:highlight>
                  <a:srgbClr val="FFAB40"/>
                </a:highlight>
              </a:rPr>
              <a:t> می کند . این کار هر هفته است</a:t>
            </a:r>
            <a:r>
              <a:rPr lang="fa"/>
              <a:t>. 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8f8aaec65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8f8aaec65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400">
                <a:highlight>
                  <a:srgbClr val="FF9900"/>
                </a:highlight>
              </a:rPr>
              <a:t>دانش آموزان با کشیدن خط بدور انگشتان </a:t>
            </a:r>
            <a:r>
              <a:rPr b="1" lang="fa" sz="1400">
                <a:highlight>
                  <a:srgbClr val="FF9900"/>
                </a:highlight>
              </a:rPr>
              <a:t>خود یک</a:t>
            </a:r>
            <a:r>
              <a:rPr b="1" lang="fa" sz="1400">
                <a:highlight>
                  <a:srgbClr val="FF9900"/>
                </a:highlight>
              </a:rPr>
              <a:t> بوقلمون می کشند  سپس در هر انگشت یک جمله با واژه سپاسگزارم می نویسند . مانند : من از داشتن خانواده مهربان خود سپاسگزارم</a:t>
            </a:r>
            <a:r>
              <a:rPr b="1" lang="fa" sz="1400"/>
              <a:t>.</a:t>
            </a:r>
            <a:r>
              <a:rPr lang="fa"/>
              <a:t> . 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8f8aaec65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8f8aaec65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700">
                <a:highlight>
                  <a:srgbClr val="FF9900"/>
                </a:highlight>
              </a:rPr>
              <a:t>دانش آموزان با واژه روز شکرگزاری شعر می نویسند</a:t>
            </a:r>
            <a:r>
              <a:rPr lang="fa"/>
              <a:t> .  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b8c0397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b8c0397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/>
              <a:t>کار خانه </a:t>
            </a:r>
            <a:r>
              <a:rPr lang="fa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8ff79871d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8ff79871d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8f8aaec65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8f8aaec65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764ad6e2b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764ad6e2b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" sz="1200">
                <a:highlight>
                  <a:schemeClr val="accent4"/>
                </a:highlight>
              </a:rPr>
              <a:t>داستان را می خوانیم و سپس این نمودار را کامل می کنیم و در پایان خلاصه ای می گوییم و می نویسم</a:t>
            </a:r>
            <a:r>
              <a:rPr lang="fa"/>
              <a:t> 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98450" lvl="0" marL="457200" rtl="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indent="-298450" lvl="1" marL="914400" rtl="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4.gif"/><Relationship Id="rId5" Type="http://schemas.openxmlformats.org/officeDocument/2006/relationships/image" Target="../media/image1.png"/><Relationship Id="rId6" Type="http://schemas.openxmlformats.org/officeDocument/2006/relationships/image" Target="../media/image6.gif"/><Relationship Id="rId7" Type="http://schemas.openxmlformats.org/officeDocument/2006/relationships/image" Target="../media/image3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7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gif"/><Relationship Id="rId4" Type="http://schemas.openxmlformats.org/officeDocument/2006/relationships/image" Target="../media/image2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-601675" y="2317325"/>
            <a:ext cx="4089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3000">
                <a:solidFill>
                  <a:srgbClr val="FFFFFF"/>
                </a:solidFill>
              </a:rPr>
              <a:t>پاییز : مهر - آبان - آذر</a:t>
            </a:r>
            <a:endParaRPr b="1" sz="3000">
              <a:solidFill>
                <a:srgbClr val="FFFFFF"/>
              </a:solidFill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5349250" y="968700"/>
            <a:ext cx="3657600" cy="4029000"/>
          </a:xfrm>
          <a:prstGeom prst="foldedCorner">
            <a:avLst>
              <a:gd fmla="val 16667" name="adj"/>
            </a:avLst>
          </a:prstGeom>
          <a:solidFill>
            <a:srgbClr val="EEEEEE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5065300" y="445400"/>
            <a:ext cx="3821400" cy="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745825" y="420835"/>
            <a:ext cx="4279500" cy="4521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600">
                <a:solidFill>
                  <a:srgbClr val="000000"/>
                </a:solidFill>
              </a:rPr>
              <a:t>شنبه</a:t>
            </a:r>
            <a:r>
              <a:rPr b="1" lang="fa" sz="1600"/>
              <a:t>۳ آذر</a:t>
            </a:r>
            <a:r>
              <a:rPr b="1" lang="fa" sz="1600">
                <a:solidFill>
                  <a:srgbClr val="000000"/>
                </a:solidFill>
              </a:rPr>
              <a:t> ۱۴۰</a:t>
            </a:r>
            <a:r>
              <a:rPr b="1" lang="fa" sz="1600"/>
              <a:t>۳</a:t>
            </a:r>
            <a:r>
              <a:rPr b="1" lang="fa" sz="1600">
                <a:solidFill>
                  <a:srgbClr val="000000"/>
                </a:solidFill>
              </a:rPr>
              <a:t> خورشیدی= </a:t>
            </a:r>
            <a:r>
              <a:rPr b="1" lang="fa" sz="1600"/>
              <a:t>۲۳</a:t>
            </a:r>
            <a:r>
              <a:rPr b="1" lang="fa" sz="1600">
                <a:solidFill>
                  <a:srgbClr val="000000"/>
                </a:solidFill>
              </a:rPr>
              <a:t> نوامبر ۲۰۲</a:t>
            </a:r>
            <a:r>
              <a:rPr b="1" lang="fa" sz="1600"/>
              <a:t>۴</a:t>
            </a:r>
            <a:r>
              <a:rPr b="1" lang="fa" sz="1600">
                <a:solidFill>
                  <a:srgbClr val="000000"/>
                </a:solidFill>
              </a:rPr>
              <a:t> میلادی</a:t>
            </a:r>
            <a:endParaRPr b="1" sz="1600">
              <a:solidFill>
                <a:srgbClr val="000000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6980675" y="779413"/>
            <a:ext cx="78300" cy="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8085625" y="907003"/>
            <a:ext cx="880200" cy="339900"/>
          </a:xfrm>
          <a:prstGeom prst="rect">
            <a:avLst/>
          </a:prstGeom>
          <a:solidFill>
            <a:srgbClr val="FFAB4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/>
              <a:t>هدف ها</a:t>
            </a:r>
            <a:endParaRPr b="1" sz="1800"/>
          </a:p>
        </p:txBody>
      </p:sp>
      <p:sp>
        <p:nvSpPr>
          <p:cNvPr id="66" name="Google Shape;66;p14"/>
          <p:cNvSpPr txBox="1"/>
          <p:nvPr/>
        </p:nvSpPr>
        <p:spPr>
          <a:xfrm>
            <a:off x="5349250" y="1225525"/>
            <a:ext cx="3477600" cy="3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>
                <a:solidFill>
                  <a:srgbClr val="333333"/>
                </a:solidFill>
              </a:rPr>
              <a:t>من امروز می توانم:</a:t>
            </a:r>
            <a:r>
              <a:rPr b="1" lang="fa" sz="1800">
                <a:solidFill>
                  <a:srgbClr val="EEEEEE"/>
                </a:solidFill>
              </a:rPr>
              <a:t>ا</a:t>
            </a:r>
            <a:endParaRPr b="1" sz="1800">
              <a:solidFill>
                <a:srgbClr val="EEEEEE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>
                <a:solidFill>
                  <a:srgbClr val="333333"/>
                </a:solidFill>
              </a:rPr>
              <a:t> </a:t>
            </a:r>
            <a:endParaRPr b="1" sz="1800">
              <a:solidFill>
                <a:srgbClr val="EEEEEE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>
                <a:solidFill>
                  <a:srgbClr val="333333"/>
                </a:solidFill>
              </a:rPr>
              <a:t>در باره ی یک جای دیدنی تهران که خیلی دوست دارم ببینم  گفت و گو کنم . </a:t>
            </a:r>
            <a:r>
              <a:rPr b="1" lang="fa" sz="1800">
                <a:solidFill>
                  <a:srgbClr val="EEEEEE"/>
                </a:solidFill>
              </a:rPr>
              <a:t>ا</a:t>
            </a:r>
            <a:endParaRPr b="1" sz="1800">
              <a:solidFill>
                <a:srgbClr val="EEEEEE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>
                <a:solidFill>
                  <a:srgbClr val="333333"/>
                </a:solidFill>
              </a:rPr>
              <a:t>در باره ی چرا دوست دارم آن جا را ببینم بنویسم .</a:t>
            </a:r>
            <a:r>
              <a:rPr b="1" lang="fa" sz="1800">
                <a:solidFill>
                  <a:srgbClr val="EEEEEE"/>
                </a:solidFill>
              </a:rPr>
              <a:t>ا</a:t>
            </a:r>
            <a:r>
              <a:rPr b="1" lang="fa" sz="1800">
                <a:solidFill>
                  <a:srgbClr val="333333"/>
                </a:solidFill>
              </a:rPr>
              <a:t> </a:t>
            </a:r>
            <a:endParaRPr b="1" sz="1800">
              <a:solidFill>
                <a:srgbClr val="333333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>
                <a:solidFill>
                  <a:srgbClr val="333333"/>
                </a:solidFill>
              </a:rPr>
              <a:t>تاریخچه</a:t>
            </a:r>
            <a:r>
              <a:rPr b="1" lang="fa" sz="1800">
                <a:solidFill>
                  <a:srgbClr val="333333"/>
                </a:solidFill>
              </a:rPr>
              <a:t> روز </a:t>
            </a:r>
            <a:r>
              <a:rPr b="1" lang="fa" sz="1800">
                <a:solidFill>
                  <a:srgbClr val="333333"/>
                </a:solidFill>
              </a:rPr>
              <a:t>شکرگزاری</a:t>
            </a:r>
            <a:r>
              <a:rPr b="1" lang="fa" sz="1800">
                <a:solidFill>
                  <a:srgbClr val="333333"/>
                </a:solidFill>
              </a:rPr>
              <a:t> را با </a:t>
            </a:r>
            <a:endParaRPr b="1" sz="1800">
              <a:solidFill>
                <a:srgbClr val="333333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>
                <a:solidFill>
                  <a:srgbClr val="333333"/>
                </a:solidFill>
              </a:rPr>
              <a:t>هم کلاسیم بخوانم و به پرسش ها </a:t>
            </a:r>
            <a:endParaRPr b="1" sz="1800">
              <a:solidFill>
                <a:srgbClr val="333333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>
                <a:solidFill>
                  <a:srgbClr val="333333"/>
                </a:solidFill>
              </a:rPr>
              <a:t>پاسخ بدهم . </a:t>
            </a:r>
            <a:r>
              <a:rPr b="1" lang="fa" sz="1800">
                <a:solidFill>
                  <a:srgbClr val="EEEEEE"/>
                </a:solidFill>
              </a:rPr>
              <a:t>ا</a:t>
            </a:r>
            <a:r>
              <a:rPr b="1" lang="fa" sz="1800">
                <a:solidFill>
                  <a:srgbClr val="333333"/>
                </a:solidFill>
              </a:rPr>
              <a:t> </a:t>
            </a:r>
            <a:endParaRPr b="1" sz="1800">
              <a:solidFill>
                <a:srgbClr val="333333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>
                <a:solidFill>
                  <a:srgbClr val="EEEEEE"/>
                </a:solidFill>
              </a:rPr>
              <a:t>ا</a:t>
            </a:r>
            <a:endParaRPr b="1" sz="1800">
              <a:solidFill>
                <a:srgbClr val="EEEEEE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>
                <a:solidFill>
                  <a:srgbClr val="FF0000"/>
                </a:solidFill>
              </a:rPr>
              <a:t>دستور :</a:t>
            </a:r>
            <a:r>
              <a:rPr b="1" lang="fa" sz="1800">
                <a:solidFill>
                  <a:srgbClr val="EEEEEE"/>
                </a:solidFill>
              </a:rPr>
              <a:t>ا</a:t>
            </a:r>
            <a:endParaRPr b="1" sz="1800">
              <a:solidFill>
                <a:srgbClr val="EEEEEE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>
                <a:solidFill>
                  <a:srgbClr val="333333"/>
                </a:solidFill>
              </a:rPr>
              <a:t>صفت های ساده ، برتر ، و برترین را پیدا کنم و در جمله بکار ببرم.ا .  </a:t>
            </a:r>
            <a:r>
              <a:rPr b="1" lang="fa" sz="1800">
                <a:solidFill>
                  <a:srgbClr val="333333"/>
                </a:solidFill>
              </a:rPr>
              <a:t>      </a:t>
            </a:r>
            <a:endParaRPr b="1" sz="1800">
              <a:solidFill>
                <a:srgbClr val="333333"/>
              </a:solidFill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280625" y="4122937"/>
            <a:ext cx="3703200" cy="8121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fa" sz="2500">
                <a:solidFill>
                  <a:srgbClr val="FFFFFF"/>
                </a:solidFill>
              </a:rPr>
              <a:t>پاییز : مهر - آبان - آذر</a:t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447150" y="1433975"/>
            <a:ext cx="375900" cy="339900"/>
          </a:xfrm>
          <a:prstGeom prst="ellipse">
            <a:avLst/>
          </a:prstGeom>
          <a:noFill/>
          <a:ln cap="flat" cmpd="sng" w="19050">
            <a:solidFill>
              <a:srgbClr val="0000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3296225" y="807542"/>
            <a:ext cx="602100" cy="538800"/>
          </a:xfrm>
          <a:prstGeom prst="ellipse">
            <a:avLst/>
          </a:prstGeom>
          <a:noFill/>
          <a:ln cap="flat" cmpd="sng" w="19050">
            <a:solidFill>
              <a:srgbClr val="0000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308600" y="1623050"/>
            <a:ext cx="138600" cy="1509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5388" y="3854900"/>
            <a:ext cx="1211575" cy="1337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" name="Google Shape;72;p14"/>
          <p:cNvCxnSpPr>
            <a:endCxn id="68" idx="7"/>
          </p:cNvCxnSpPr>
          <p:nvPr/>
        </p:nvCxnSpPr>
        <p:spPr>
          <a:xfrm flipH="1">
            <a:off x="768001" y="1076952"/>
            <a:ext cx="2528100" cy="406800"/>
          </a:xfrm>
          <a:prstGeom prst="straightConnector1">
            <a:avLst/>
          </a:prstGeom>
          <a:noFill/>
          <a:ln cap="flat" cmpd="sng" w="19050">
            <a:solidFill>
              <a:srgbClr val="0000EE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" name="Google Shape;73;p14"/>
          <p:cNvCxnSpPr/>
          <p:nvPr/>
        </p:nvCxnSpPr>
        <p:spPr>
          <a:xfrm flipH="1">
            <a:off x="6840925" y="4672025"/>
            <a:ext cx="137100" cy="197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4" name="Google Shape;7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82" y="97400"/>
            <a:ext cx="4088999" cy="508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39425" y="0"/>
            <a:ext cx="1706400" cy="9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150875" y="3902200"/>
            <a:ext cx="3965700" cy="812100"/>
          </a:xfrm>
          <a:prstGeom prst="roundRect">
            <a:avLst>
              <a:gd fmla="val 16667" name="adj"/>
            </a:avLst>
          </a:prstGeom>
          <a:solidFill>
            <a:srgbClr val="E6913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-12450" y="3934800"/>
            <a:ext cx="4089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3000">
                <a:solidFill>
                  <a:srgbClr val="FFFFFF"/>
                </a:solidFill>
              </a:rPr>
              <a:t>پاییز : مهر - آبان - آذر</a:t>
            </a:r>
            <a:endParaRPr b="1" sz="3000">
              <a:solidFill>
                <a:srgbClr val="FFFFFF"/>
              </a:solidFill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367475" y="3958925"/>
            <a:ext cx="672900" cy="634800"/>
          </a:xfrm>
          <a:prstGeom prst="ellipse">
            <a:avLst/>
          </a:prstGeom>
          <a:noFill/>
          <a:ln cap="flat" cmpd="sng" w="285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/>
          <p:nvPr/>
        </p:nvSpPr>
        <p:spPr>
          <a:xfrm>
            <a:off x="3487325" y="1688125"/>
            <a:ext cx="672900" cy="6348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348677">
            <a:off x="2725036" y="865149"/>
            <a:ext cx="1386253" cy="83039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/>
          <p:nvPr/>
        </p:nvSpPr>
        <p:spPr>
          <a:xfrm>
            <a:off x="118250" y="322100"/>
            <a:ext cx="1076100" cy="452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195000" y="322100"/>
            <a:ext cx="8802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100">
                <a:solidFill>
                  <a:schemeClr val="dk2"/>
                </a:solidFill>
              </a:rPr>
              <a:t>نوامبر</a:t>
            </a:r>
            <a:endParaRPr b="1" sz="2100">
              <a:solidFill>
                <a:schemeClr val="dk2"/>
              </a:solidFill>
            </a:endParaRPr>
          </a:p>
        </p:txBody>
      </p:sp>
      <p:cxnSp>
        <p:nvCxnSpPr>
          <p:cNvPr id="83" name="Google Shape;83;p14"/>
          <p:cNvCxnSpPr>
            <a:stCxn id="78" idx="7"/>
            <a:endCxn id="79" idx="3"/>
          </p:cNvCxnSpPr>
          <p:nvPr/>
        </p:nvCxnSpPr>
        <p:spPr>
          <a:xfrm flipH="1" rot="10800000">
            <a:off x="941831" y="2229989"/>
            <a:ext cx="2643900" cy="1821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" name="Google Shape;84;p14"/>
          <p:cNvSpPr/>
          <p:nvPr/>
        </p:nvSpPr>
        <p:spPr>
          <a:xfrm>
            <a:off x="1695600" y="230750"/>
            <a:ext cx="672900" cy="6348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" name="Google Shape;85;p14"/>
          <p:cNvCxnSpPr>
            <a:stCxn id="84" idx="4"/>
          </p:cNvCxnSpPr>
          <p:nvPr/>
        </p:nvCxnSpPr>
        <p:spPr>
          <a:xfrm>
            <a:off x="2032050" y="865550"/>
            <a:ext cx="1491600" cy="1072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5"/>
          <p:cNvPicPr preferRelativeResize="0"/>
          <p:nvPr/>
        </p:nvPicPr>
        <p:blipFill rotWithShape="1">
          <a:blip r:embed="rId3">
            <a:alphaModFix/>
          </a:blip>
          <a:srcRect b="3825" l="29022" r="29127" t="54046"/>
          <a:stretch/>
        </p:blipFill>
        <p:spPr>
          <a:xfrm>
            <a:off x="191250" y="74250"/>
            <a:ext cx="8761500" cy="499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/>
          <p:nvPr/>
        </p:nvSpPr>
        <p:spPr>
          <a:xfrm>
            <a:off x="3780000" y="2295000"/>
            <a:ext cx="1836000" cy="1350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5"/>
          <p:cNvSpPr txBox="1"/>
          <p:nvPr/>
        </p:nvSpPr>
        <p:spPr>
          <a:xfrm>
            <a:off x="3982500" y="2571750"/>
            <a:ext cx="1552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400"/>
              <a:t>سپاسگزارم</a:t>
            </a:r>
            <a:endParaRPr b="1" sz="2400"/>
          </a:p>
        </p:txBody>
      </p:sp>
      <p:sp>
        <p:nvSpPr>
          <p:cNvPr id="93" name="Google Shape;93;p15"/>
          <p:cNvSpPr txBox="1"/>
          <p:nvPr/>
        </p:nvSpPr>
        <p:spPr>
          <a:xfrm>
            <a:off x="106425" y="74250"/>
            <a:ext cx="8838900" cy="8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>
                <a:solidFill>
                  <a:schemeClr val="dk2"/>
                </a:solidFill>
              </a:rPr>
              <a:t>با کشیدن خطی </a:t>
            </a:r>
            <a:r>
              <a:rPr b="1" lang="fa" sz="1800">
                <a:solidFill>
                  <a:schemeClr val="dk2"/>
                </a:solidFill>
              </a:rPr>
              <a:t>بدور انگشتان</a:t>
            </a:r>
            <a:r>
              <a:rPr b="1" lang="fa" sz="1800">
                <a:solidFill>
                  <a:schemeClr val="dk2"/>
                </a:solidFill>
              </a:rPr>
              <a:t> خود یک بوقلمون </a:t>
            </a:r>
            <a:r>
              <a:rPr b="1" lang="fa" sz="1800">
                <a:solidFill>
                  <a:schemeClr val="dk2"/>
                </a:solidFill>
              </a:rPr>
              <a:t>بکشید و</a:t>
            </a:r>
            <a:r>
              <a:rPr b="1" lang="fa" sz="1800">
                <a:solidFill>
                  <a:schemeClr val="dk2"/>
                </a:solidFill>
              </a:rPr>
              <a:t> آن را رنگ </a:t>
            </a:r>
            <a:r>
              <a:rPr b="1" lang="fa" sz="1800">
                <a:solidFill>
                  <a:schemeClr val="dk2"/>
                </a:solidFill>
              </a:rPr>
              <a:t>کنید</a:t>
            </a:r>
            <a:r>
              <a:rPr b="1" lang="fa" sz="1800">
                <a:solidFill>
                  <a:schemeClr val="dk2"/>
                </a:solidFill>
              </a:rPr>
              <a:t> ۰ سپس </a:t>
            </a:r>
            <a:r>
              <a:rPr b="1" lang="fa" sz="1800">
                <a:solidFill>
                  <a:schemeClr val="dk2"/>
                </a:solidFill>
              </a:rPr>
              <a:t>پنج جمله با واژه </a:t>
            </a:r>
            <a:r>
              <a:rPr b="1" lang="fa" sz="1800" u="sng">
                <a:solidFill>
                  <a:srgbClr val="FF0000"/>
                </a:solidFill>
              </a:rPr>
              <a:t>سپاسگزارم</a:t>
            </a:r>
            <a:r>
              <a:rPr b="1" lang="fa" sz="1800">
                <a:solidFill>
                  <a:schemeClr val="dk2"/>
                </a:solidFill>
              </a:rPr>
              <a:t> بنویسید .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Google Shape;98;p16"/>
          <p:cNvGraphicFramePr/>
          <p:nvPr/>
        </p:nvGraphicFramePr>
        <p:xfrm>
          <a:off x="952500" y="47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{C2BB3ADC-96B9-49E0-8C9E-1786EBB49C3D}</a:tableStyleId>
              </a:tblPr>
              <a:tblGrid>
                <a:gridCol w="7517625"/>
                <a:gridCol w="4976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a" sz="1500"/>
                        <a:t>روزی که غذا های گوناگون زیادی می خورم  </a:t>
                      </a:r>
                      <a:endParaRPr b="1"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a" sz="1600"/>
                        <a:t>ر</a:t>
                      </a:r>
                      <a:endParaRPr b="1" sz="16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a" sz="1500"/>
                        <a:t>و برای مردم نیازمند غذا تهیه می کنم.ا</a:t>
                      </a:r>
                      <a:endParaRPr b="1"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a" sz="1600"/>
                        <a:t>و</a:t>
                      </a:r>
                      <a:endParaRPr b="1" sz="16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a" sz="1600"/>
                        <a:t>ز</a:t>
                      </a:r>
                      <a:endParaRPr b="1" sz="16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a" sz="1600"/>
                        <a:t>ش</a:t>
                      </a:r>
                      <a:endParaRPr b="1" sz="16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a" sz="1600"/>
                        <a:t>ک</a:t>
                      </a:r>
                      <a:endParaRPr b="1" sz="16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a" sz="1600"/>
                        <a:t>ر</a:t>
                      </a:r>
                      <a:endParaRPr b="1" sz="16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a" sz="1600"/>
                        <a:t>گ</a:t>
                      </a:r>
                      <a:endParaRPr b="1" sz="16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a" sz="1600"/>
                        <a:t>ز</a:t>
                      </a:r>
                      <a:endParaRPr b="1" sz="16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a" sz="1600"/>
                        <a:t>ا</a:t>
                      </a:r>
                      <a:endParaRPr b="1" sz="16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a" sz="1600"/>
                        <a:t>ر</a:t>
                      </a:r>
                      <a:endParaRPr b="1" sz="16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a" sz="1600"/>
                        <a:t>ی</a:t>
                      </a:r>
                      <a:endParaRPr b="1" sz="16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9" name="Google Shape;99;p16"/>
          <p:cNvSpPr txBox="1"/>
          <p:nvPr/>
        </p:nvSpPr>
        <p:spPr>
          <a:xfrm>
            <a:off x="3712900" y="0"/>
            <a:ext cx="45927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>
                <a:solidFill>
                  <a:schemeClr val="dk2"/>
                </a:solidFill>
              </a:rPr>
              <a:t>با واژه</a:t>
            </a:r>
            <a:r>
              <a:rPr b="1" lang="fa" sz="1800">
                <a:solidFill>
                  <a:schemeClr val="dk2"/>
                </a:solidFill>
              </a:rPr>
              <a:t> های  روز </a:t>
            </a:r>
            <a:r>
              <a:rPr b="1" lang="fa" sz="1800">
                <a:solidFill>
                  <a:schemeClr val="dk2"/>
                </a:solidFill>
              </a:rPr>
              <a:t>شکرگزاری</a:t>
            </a:r>
            <a:r>
              <a:rPr b="1" lang="fa" sz="1800">
                <a:solidFill>
                  <a:schemeClr val="dk2"/>
                </a:solidFill>
              </a:rPr>
              <a:t> یک شعر بنویسید .</a:t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4713250" y="322700"/>
            <a:ext cx="4155900" cy="850800"/>
          </a:xfrm>
          <a:prstGeom prst="horizontalScroll">
            <a:avLst>
              <a:gd fmla="val 12500" name="adj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215350" y="259200"/>
            <a:ext cx="8653800" cy="462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/>
              <a:t>یک خاطره </a:t>
            </a:r>
            <a:r>
              <a:rPr b="1" lang="fa" sz="1800"/>
              <a:t>درباره</a:t>
            </a:r>
            <a:r>
              <a:rPr b="1" lang="fa" sz="1800"/>
              <a:t> ی جشن شکرگزاری </a:t>
            </a:r>
            <a:r>
              <a:rPr b="1" lang="fa" sz="1800"/>
              <a:t>بنویسید.</a:t>
            </a:r>
            <a:r>
              <a:rPr b="1" lang="fa" sz="1800">
                <a:solidFill>
                  <a:schemeClr val="lt1"/>
                </a:solidFill>
              </a:rPr>
              <a:t>ا) کل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>
                <a:solidFill>
                  <a:srgbClr val="F1C232"/>
                </a:solidFill>
              </a:rPr>
              <a:t>.</a:t>
            </a:r>
            <a:endParaRPr b="1" sz="1800">
              <a:solidFill>
                <a:srgbClr val="F1C232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/>
              <a:t> </a:t>
            </a:r>
            <a:r>
              <a:rPr b="1" lang="fa">
                <a:solidFill>
                  <a:srgbClr val="FF9900"/>
                </a:solidFill>
              </a:rPr>
              <a:t>ا</a:t>
            </a:r>
            <a:endParaRPr b="1">
              <a:solidFill>
                <a:srgbClr val="FF9900"/>
              </a:solidFill>
            </a:endParaRPr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350" y="740375"/>
            <a:ext cx="8653801" cy="422004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3971825" y="2541950"/>
            <a:ext cx="7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350" y="259200"/>
            <a:ext cx="1129500" cy="77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/>
          <p:nvPr/>
        </p:nvSpPr>
        <p:spPr>
          <a:xfrm>
            <a:off x="1950200" y="4329225"/>
            <a:ext cx="5992200" cy="7713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/>
          <p:nvPr/>
        </p:nvSpPr>
        <p:spPr>
          <a:xfrm>
            <a:off x="7822400" y="2640325"/>
            <a:ext cx="1224000" cy="5826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113425" y="2811825"/>
            <a:ext cx="1284000" cy="6687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>
            <a:off x="40550" y="1903050"/>
            <a:ext cx="1284000" cy="6687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70550" y="945175"/>
            <a:ext cx="1224000" cy="6687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70550" y="188800"/>
            <a:ext cx="1224000" cy="5826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7765175" y="1799450"/>
            <a:ext cx="1284000" cy="5826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7765175" y="945175"/>
            <a:ext cx="1284000" cy="6945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7792400" y="70575"/>
            <a:ext cx="1284000" cy="6687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70550" y="3766500"/>
            <a:ext cx="1431600" cy="6687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8"/>
          <p:cNvSpPr/>
          <p:nvPr/>
        </p:nvSpPr>
        <p:spPr>
          <a:xfrm>
            <a:off x="4071950" y="2143125"/>
            <a:ext cx="1224000" cy="668700"/>
          </a:xfrm>
          <a:prstGeom prst="plus">
            <a:avLst>
              <a:gd fmla="val 25000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 txBox="1"/>
          <p:nvPr/>
        </p:nvSpPr>
        <p:spPr>
          <a:xfrm>
            <a:off x="3856200" y="2247200"/>
            <a:ext cx="143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2000"/>
              <a:t>ستان +</a:t>
            </a:r>
            <a:endParaRPr b="1" sz="2000"/>
          </a:p>
        </p:txBody>
      </p:sp>
      <p:sp>
        <p:nvSpPr>
          <p:cNvPr id="126" name="Google Shape;126;p18"/>
          <p:cNvSpPr/>
          <p:nvPr/>
        </p:nvSpPr>
        <p:spPr>
          <a:xfrm>
            <a:off x="7822400" y="3418175"/>
            <a:ext cx="1224000" cy="5826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7" name="Google Shape;127;p18"/>
          <p:cNvCxnSpPr/>
          <p:nvPr/>
        </p:nvCxnSpPr>
        <p:spPr>
          <a:xfrm flipH="1" rot="10800000">
            <a:off x="5134925" y="94375"/>
            <a:ext cx="2657400" cy="2031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8" name="Google Shape;128;p18"/>
          <p:cNvCxnSpPr/>
          <p:nvPr/>
        </p:nvCxnSpPr>
        <p:spPr>
          <a:xfrm rot="10800000">
            <a:off x="1320050" y="205725"/>
            <a:ext cx="2931900" cy="19374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9" name="Google Shape;129;p18"/>
          <p:cNvCxnSpPr/>
          <p:nvPr/>
        </p:nvCxnSpPr>
        <p:spPr>
          <a:xfrm rot="10800000">
            <a:off x="1302950" y="960125"/>
            <a:ext cx="2769000" cy="13716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" name="Google Shape;130;p18"/>
          <p:cNvCxnSpPr/>
          <p:nvPr/>
        </p:nvCxnSpPr>
        <p:spPr>
          <a:xfrm flipH="1" rot="10800000">
            <a:off x="5316738" y="945175"/>
            <a:ext cx="2419500" cy="1548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" name="Google Shape;131;p18"/>
          <p:cNvCxnSpPr/>
          <p:nvPr/>
        </p:nvCxnSpPr>
        <p:spPr>
          <a:xfrm rot="10800000">
            <a:off x="1328750" y="1945825"/>
            <a:ext cx="2743200" cy="6945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" name="Google Shape;132;p18"/>
          <p:cNvCxnSpPr/>
          <p:nvPr/>
        </p:nvCxnSpPr>
        <p:spPr>
          <a:xfrm flipH="1" rot="10800000">
            <a:off x="5311300" y="2423388"/>
            <a:ext cx="2487600" cy="221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" name="Google Shape;133;p18"/>
          <p:cNvCxnSpPr/>
          <p:nvPr/>
        </p:nvCxnSpPr>
        <p:spPr>
          <a:xfrm flipH="1">
            <a:off x="1431525" y="2811775"/>
            <a:ext cx="2829000" cy="34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" name="Google Shape;134;p18"/>
          <p:cNvCxnSpPr/>
          <p:nvPr/>
        </p:nvCxnSpPr>
        <p:spPr>
          <a:xfrm>
            <a:off x="5126375" y="2785575"/>
            <a:ext cx="2674500" cy="1629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" name="Google Shape;135;p18"/>
          <p:cNvCxnSpPr/>
          <p:nvPr/>
        </p:nvCxnSpPr>
        <p:spPr>
          <a:xfrm flipH="1">
            <a:off x="1523562" y="2804213"/>
            <a:ext cx="3069900" cy="13611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" name="Google Shape;136;p18"/>
          <p:cNvCxnSpPr/>
          <p:nvPr/>
        </p:nvCxnSpPr>
        <p:spPr>
          <a:xfrm>
            <a:off x="4614875" y="2785575"/>
            <a:ext cx="3280500" cy="721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7" name="Google Shape;137;p18"/>
          <p:cNvSpPr txBox="1"/>
          <p:nvPr/>
        </p:nvSpPr>
        <p:spPr>
          <a:xfrm>
            <a:off x="7831625" y="97125"/>
            <a:ext cx="1151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600"/>
              <a:t>هنر</a:t>
            </a:r>
            <a:r>
              <a:rPr b="1" lang="fa" sz="1600"/>
              <a:t>+ ستان= </a:t>
            </a:r>
            <a:r>
              <a:rPr b="1" lang="fa" sz="1600"/>
              <a:t>هنرستان</a:t>
            </a:r>
            <a:endParaRPr b="1" sz="1600"/>
          </a:p>
        </p:txBody>
      </p:sp>
      <p:sp>
        <p:nvSpPr>
          <p:cNvPr id="138" name="Google Shape;138;p18"/>
          <p:cNvSpPr txBox="1"/>
          <p:nvPr/>
        </p:nvSpPr>
        <p:spPr>
          <a:xfrm>
            <a:off x="5229225" y="94300"/>
            <a:ext cx="176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8"/>
          <p:cNvSpPr txBox="1"/>
          <p:nvPr/>
        </p:nvSpPr>
        <p:spPr>
          <a:xfrm>
            <a:off x="7822400" y="963588"/>
            <a:ext cx="1093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500"/>
              <a:t>بو + ستان = بوستان </a:t>
            </a:r>
            <a:endParaRPr b="1" sz="1500"/>
          </a:p>
        </p:txBody>
      </p:sp>
      <p:sp>
        <p:nvSpPr>
          <p:cNvPr id="140" name="Google Shape;140;p18"/>
          <p:cNvSpPr txBox="1"/>
          <p:nvPr/>
        </p:nvSpPr>
        <p:spPr>
          <a:xfrm>
            <a:off x="1800225" y="4360875"/>
            <a:ext cx="599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700"/>
              <a:t>با پسوند </a:t>
            </a:r>
            <a:r>
              <a:rPr b="1" lang="fa" sz="1800">
                <a:solidFill>
                  <a:srgbClr val="FF0000"/>
                </a:solidFill>
              </a:rPr>
              <a:t>ستان</a:t>
            </a:r>
            <a:r>
              <a:rPr b="1" lang="fa" sz="1700"/>
              <a:t> واژه های نو بسازید و سپس با سه تا از واژه ها جمله بنویسید .</a:t>
            </a:r>
            <a:r>
              <a:rPr b="1" lang="fa" sz="1700">
                <a:solidFill>
                  <a:srgbClr val="EEEEEE"/>
                </a:solidFill>
              </a:rPr>
              <a:t>ا</a:t>
            </a:r>
            <a:endParaRPr b="1" sz="1700">
              <a:solidFill>
                <a:srgbClr val="EEEEEE"/>
              </a:solidFill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4168600" y="3020500"/>
            <a:ext cx="149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/>
          <p:nvPr/>
        </p:nvSpPr>
        <p:spPr>
          <a:xfrm>
            <a:off x="3507575" y="152400"/>
            <a:ext cx="2152500" cy="11460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 txBox="1"/>
          <p:nvPr/>
        </p:nvSpPr>
        <p:spPr>
          <a:xfrm>
            <a:off x="3640625" y="378300"/>
            <a:ext cx="18864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3600">
                <a:solidFill>
                  <a:srgbClr val="595959"/>
                </a:solidFill>
              </a:rPr>
              <a:t>سپاسگزارم </a:t>
            </a:r>
            <a:endParaRPr b="1" sz="3600">
              <a:solidFill>
                <a:srgbClr val="595959"/>
              </a:solidFill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5884250" y="138425"/>
            <a:ext cx="3186900" cy="2250300"/>
          </a:xfrm>
          <a:prstGeom prst="frame">
            <a:avLst>
              <a:gd fmla="val 12500" name="adj1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9"/>
          <p:cNvSpPr/>
          <p:nvPr/>
        </p:nvSpPr>
        <p:spPr>
          <a:xfrm>
            <a:off x="96500" y="138425"/>
            <a:ext cx="3284700" cy="2250300"/>
          </a:xfrm>
          <a:prstGeom prst="frame">
            <a:avLst>
              <a:gd fmla="val 12500" name="adj1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9"/>
          <p:cNvSpPr/>
          <p:nvPr/>
        </p:nvSpPr>
        <p:spPr>
          <a:xfrm>
            <a:off x="96500" y="2750775"/>
            <a:ext cx="3284700" cy="2250300"/>
          </a:xfrm>
          <a:prstGeom prst="frame">
            <a:avLst>
              <a:gd fmla="val 12500" name="adj1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9"/>
          <p:cNvSpPr/>
          <p:nvPr/>
        </p:nvSpPr>
        <p:spPr>
          <a:xfrm>
            <a:off x="5884250" y="2750775"/>
            <a:ext cx="3186900" cy="2250300"/>
          </a:xfrm>
          <a:prstGeom prst="frame">
            <a:avLst>
              <a:gd fmla="val 12500" name="adj1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9"/>
          <p:cNvSpPr/>
          <p:nvPr/>
        </p:nvSpPr>
        <p:spPr>
          <a:xfrm rot="-5400000">
            <a:off x="2896625" y="2007375"/>
            <a:ext cx="3472200" cy="2250300"/>
          </a:xfrm>
          <a:prstGeom prst="frame">
            <a:avLst>
              <a:gd fmla="val 12500" name="adj1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9"/>
          <p:cNvSpPr txBox="1"/>
          <p:nvPr/>
        </p:nvSpPr>
        <p:spPr>
          <a:xfrm>
            <a:off x="3864300" y="1695875"/>
            <a:ext cx="1568700" cy="27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>
                <a:solidFill>
                  <a:srgbClr val="595959"/>
                </a:solidFill>
              </a:rPr>
              <a:t>از داشتن شما ، دانش آموزان کوشا ، پرکار، و</a:t>
            </a:r>
            <a:endParaRPr b="1" sz="1800">
              <a:solidFill>
                <a:srgbClr val="595959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>
                <a:solidFill>
                  <a:srgbClr val="595959"/>
                </a:solidFill>
              </a:rPr>
              <a:t>دوست داشتنی </a:t>
            </a:r>
            <a:endParaRPr b="1" sz="1800">
              <a:solidFill>
                <a:srgbClr val="595959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fa" sz="1800">
                <a:solidFill>
                  <a:srgbClr val="595959"/>
                </a:solidFill>
              </a:rPr>
              <a:t> در کلاسم ،سپاسگزارم !</a:t>
            </a:r>
            <a:endParaRPr b="1" sz="1800">
              <a:solidFill>
                <a:srgbClr val="595959"/>
              </a:solidFill>
            </a:endParaRPr>
          </a:p>
        </p:txBody>
      </p:sp>
      <p:pic>
        <p:nvPicPr>
          <p:cNvPr id="154" name="Google Shape;15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0" y="-121125"/>
            <a:ext cx="1568700" cy="97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4300" y="3540825"/>
            <a:ext cx="1568700" cy="10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2601550" y="1659000"/>
            <a:ext cx="3463800" cy="556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0"/>
          <p:cNvSpPr/>
          <p:nvPr/>
        </p:nvSpPr>
        <p:spPr>
          <a:xfrm>
            <a:off x="2561825" y="895075"/>
            <a:ext cx="3463800" cy="655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0"/>
          <p:cNvSpPr/>
          <p:nvPr/>
        </p:nvSpPr>
        <p:spPr>
          <a:xfrm>
            <a:off x="79450" y="140450"/>
            <a:ext cx="2383200" cy="1269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0"/>
          <p:cNvSpPr/>
          <p:nvPr/>
        </p:nvSpPr>
        <p:spPr>
          <a:xfrm>
            <a:off x="2899400" y="131150"/>
            <a:ext cx="2591700" cy="655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0"/>
          <p:cNvSpPr/>
          <p:nvPr/>
        </p:nvSpPr>
        <p:spPr>
          <a:xfrm>
            <a:off x="6212875" y="97250"/>
            <a:ext cx="2849700" cy="1751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0"/>
          <p:cNvSpPr/>
          <p:nvPr/>
        </p:nvSpPr>
        <p:spPr>
          <a:xfrm>
            <a:off x="218475" y="2323925"/>
            <a:ext cx="2849700" cy="2637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0"/>
          <p:cNvSpPr/>
          <p:nvPr/>
        </p:nvSpPr>
        <p:spPr>
          <a:xfrm>
            <a:off x="3175938" y="2396475"/>
            <a:ext cx="2849700" cy="2637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0"/>
          <p:cNvSpPr/>
          <p:nvPr/>
        </p:nvSpPr>
        <p:spPr>
          <a:xfrm>
            <a:off x="6133425" y="2323925"/>
            <a:ext cx="2849700" cy="2637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0"/>
          <p:cNvSpPr txBox="1"/>
          <p:nvPr/>
        </p:nvSpPr>
        <p:spPr>
          <a:xfrm>
            <a:off x="3961900" y="204750"/>
            <a:ext cx="147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"/>
              <a:t>نام داستان </a:t>
            </a:r>
            <a:endParaRPr/>
          </a:p>
        </p:txBody>
      </p:sp>
      <p:sp>
        <p:nvSpPr>
          <p:cNvPr id="169" name="Google Shape;169;p20"/>
          <p:cNvSpPr txBox="1"/>
          <p:nvPr/>
        </p:nvSpPr>
        <p:spPr>
          <a:xfrm>
            <a:off x="6732225" y="417050"/>
            <a:ext cx="219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"/>
              <a:t>شخصیت های داستان</a:t>
            </a:r>
            <a:endParaRPr/>
          </a:p>
        </p:txBody>
      </p:sp>
      <p:sp>
        <p:nvSpPr>
          <p:cNvPr id="170" name="Google Shape;170;p20"/>
          <p:cNvSpPr txBox="1"/>
          <p:nvPr/>
        </p:nvSpPr>
        <p:spPr>
          <a:xfrm>
            <a:off x="1211400" y="317750"/>
            <a:ext cx="131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"/>
              <a:t>کجا ؟ و چه وقت ؟ </a:t>
            </a:r>
            <a:endParaRPr/>
          </a:p>
        </p:txBody>
      </p:sp>
      <p:sp>
        <p:nvSpPr>
          <p:cNvPr id="171" name="Google Shape;171;p20"/>
          <p:cNvSpPr txBox="1"/>
          <p:nvPr/>
        </p:nvSpPr>
        <p:spPr>
          <a:xfrm>
            <a:off x="7625875" y="2442675"/>
            <a:ext cx="131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"/>
              <a:t>آغاز داستان </a:t>
            </a:r>
            <a:endParaRPr/>
          </a:p>
        </p:txBody>
      </p:sp>
      <p:sp>
        <p:nvSpPr>
          <p:cNvPr id="172" name="Google Shape;172;p20"/>
          <p:cNvSpPr txBox="1"/>
          <p:nvPr/>
        </p:nvSpPr>
        <p:spPr>
          <a:xfrm>
            <a:off x="4865475" y="2492325"/>
            <a:ext cx="108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"/>
              <a:t>میانه داستان </a:t>
            </a:r>
            <a:endParaRPr/>
          </a:p>
        </p:txBody>
      </p:sp>
      <p:sp>
        <p:nvSpPr>
          <p:cNvPr id="173" name="Google Shape;173;p20"/>
          <p:cNvSpPr txBox="1"/>
          <p:nvPr/>
        </p:nvSpPr>
        <p:spPr>
          <a:xfrm>
            <a:off x="1856825" y="2393025"/>
            <a:ext cx="121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a"/>
              <a:t>پایان داستان </a:t>
            </a:r>
            <a:endParaRPr/>
          </a:p>
        </p:txBody>
      </p:sp>
      <p:sp>
        <p:nvSpPr>
          <p:cNvPr id="174" name="Google Shape;174;p20"/>
          <p:cNvSpPr txBox="1"/>
          <p:nvPr/>
        </p:nvSpPr>
        <p:spPr>
          <a:xfrm>
            <a:off x="4171875" y="931875"/>
            <a:ext cx="16668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"/>
              <a:t>مشکل داستان </a:t>
            </a:r>
            <a:r>
              <a:rPr lang="fa"/>
              <a:t>چیست</a:t>
            </a:r>
            <a:r>
              <a:rPr lang="fa"/>
              <a:t> ؟</a:t>
            </a:r>
            <a:endParaRPr/>
          </a:p>
        </p:txBody>
      </p:sp>
      <p:sp>
        <p:nvSpPr>
          <p:cNvPr id="175" name="Google Shape;175;p20"/>
          <p:cNvSpPr txBox="1"/>
          <p:nvPr/>
        </p:nvSpPr>
        <p:spPr>
          <a:xfrm>
            <a:off x="3773175" y="1712100"/>
            <a:ext cx="205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a"/>
              <a:t>چگونه مشکل را حل می کنند؟</a:t>
            </a:r>
            <a:endParaRPr/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50" y="1291838"/>
            <a:ext cx="1713400" cy="12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